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AE00F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snapVertSplitter="1" vertBarState="minimized">
    <p:restoredLeft sz="15620"/>
    <p:restoredTop sz="94660"/>
  </p:normalViewPr>
  <p:slideViewPr>
    <p:cSldViewPr snapToObjects="1">
      <p:cViewPr varScale="1">
        <p:scale>
          <a:sx n="90" d="100"/>
          <a:sy n="90" d="100"/>
        </p:scale>
        <p:origin x="-1528"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753CD68-D4BF-6F40-A898-26A88E7B1461}" type="datetimeFigureOut">
              <a:rPr lang="en-US" smtClean="0"/>
              <a:pPr/>
              <a:t>10/11/10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009D2E-F4ED-AE47-8D84-FCEA5A981B1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53CD68-D4BF-6F40-A898-26A88E7B1461}" type="datetimeFigureOut">
              <a:rPr lang="en-US" smtClean="0"/>
              <a:pPr/>
              <a:t>10/11/10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009D2E-F4ED-AE47-8D84-FCEA5A981B1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53CD68-D4BF-6F40-A898-26A88E7B1461}" type="datetimeFigureOut">
              <a:rPr lang="en-US" smtClean="0"/>
              <a:pPr/>
              <a:t>10/11/10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009D2E-F4ED-AE47-8D84-FCEA5A981B1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53CD68-D4BF-6F40-A898-26A88E7B1461}" type="datetimeFigureOut">
              <a:rPr lang="en-US" smtClean="0"/>
              <a:pPr/>
              <a:t>10/11/10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009D2E-F4ED-AE47-8D84-FCEA5A981B1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53CD68-D4BF-6F40-A898-26A88E7B1461}" type="datetimeFigureOut">
              <a:rPr lang="en-US" smtClean="0"/>
              <a:pPr/>
              <a:t>10/11/10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009D2E-F4ED-AE47-8D84-FCEA5A981B1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753CD68-D4BF-6F40-A898-26A88E7B1461}" type="datetimeFigureOut">
              <a:rPr lang="en-US" smtClean="0"/>
              <a:pPr/>
              <a:t>10/11/10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009D2E-F4ED-AE47-8D84-FCEA5A981B1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753CD68-D4BF-6F40-A898-26A88E7B1461}" type="datetimeFigureOut">
              <a:rPr lang="en-US" smtClean="0"/>
              <a:pPr/>
              <a:t>10/11/10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009D2E-F4ED-AE47-8D84-FCEA5A981B1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753CD68-D4BF-6F40-A898-26A88E7B1461}" type="datetimeFigureOut">
              <a:rPr lang="en-US" smtClean="0"/>
              <a:pPr/>
              <a:t>10/11/10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009D2E-F4ED-AE47-8D84-FCEA5A981B1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53CD68-D4BF-6F40-A898-26A88E7B1461}" type="datetimeFigureOut">
              <a:rPr lang="en-US" smtClean="0"/>
              <a:pPr/>
              <a:t>10/11/10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009D2E-F4ED-AE47-8D84-FCEA5A981B1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53CD68-D4BF-6F40-A898-26A88E7B1461}" type="datetimeFigureOut">
              <a:rPr lang="en-US" smtClean="0"/>
              <a:pPr/>
              <a:t>10/11/10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009D2E-F4ED-AE47-8D84-FCEA5A981B1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53CD68-D4BF-6F40-A898-26A88E7B1461}" type="datetimeFigureOut">
              <a:rPr lang="en-US" smtClean="0"/>
              <a:pPr/>
              <a:t>10/11/10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009D2E-F4ED-AE47-8D84-FCEA5A981B1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53CD68-D4BF-6F40-A898-26A88E7B1461}" type="datetimeFigureOut">
              <a:rPr lang="en-US" smtClean="0"/>
              <a:pPr/>
              <a:t>10/11/10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009D2E-F4ED-AE47-8D84-FCEA5A981B1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video" Target="file://localhost/Users/rlo/Downloads/Jordans%20ties%20with%20Israel%20turn%20cold%20-%2026%20Oct%2009.mov" TargetMode="External"/><Relationship Id="rId2" Type="http://schemas.openxmlformats.org/officeDocument/2006/relationships/slideLayout" Target="../slideLayouts/slideLayout2.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0">
              <a:schemeClr val="bg2">
                <a:tint val="40000"/>
                <a:satMod val="350000"/>
              </a:schemeClr>
            </a:gs>
            <a:gs pos="43000">
              <a:schemeClr val="accent4">
                <a:lumMod val="60000"/>
                <a:lumOff val="40000"/>
              </a:schemeClr>
            </a:gs>
            <a:gs pos="100000">
              <a:schemeClr val="bg2">
                <a:shade val="20000"/>
                <a:satMod val="255000"/>
              </a:schemeClr>
            </a:gs>
            <a:gs pos="66000">
              <a:srgbClr val="660066"/>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n>
                  <a:solidFill>
                    <a:srgbClr val="FFFF00"/>
                  </a:solidFill>
                </a:ln>
                <a:solidFill>
                  <a:schemeClr val="tx1">
                    <a:lumMod val="95000"/>
                    <a:lumOff val="5000"/>
                  </a:schemeClr>
                </a:solidFill>
                <a:latin typeface="11S01 Black Tuesday Offset"/>
              </a:rPr>
              <a:t>Peace Treaty with Jordan, 1994</a:t>
            </a:r>
            <a:endParaRPr lang="en-US" dirty="0">
              <a:ln>
                <a:solidFill>
                  <a:srgbClr val="FFFF00"/>
                </a:solidFill>
              </a:ln>
              <a:solidFill>
                <a:schemeClr val="tx1">
                  <a:lumMod val="95000"/>
                  <a:lumOff val="5000"/>
                </a:schemeClr>
              </a:solidFill>
              <a:latin typeface="11S01 Black Tuesday Offset"/>
            </a:endParaRPr>
          </a:p>
        </p:txBody>
      </p:sp>
      <p:sp>
        <p:nvSpPr>
          <p:cNvPr id="3" name="Subtitle 2"/>
          <p:cNvSpPr>
            <a:spLocks noGrp="1"/>
          </p:cNvSpPr>
          <p:nvPr>
            <p:ph type="subTitle" idx="1"/>
          </p:nvPr>
        </p:nvSpPr>
        <p:spPr/>
        <p:txBody>
          <a:bodyPr/>
          <a:lstStyle/>
          <a:p>
            <a:r>
              <a:rPr lang="en-US" dirty="0" smtClean="0"/>
              <a:t>By: Annie Asch </a:t>
            </a:r>
            <a:r>
              <a:rPr lang="en-US" smtClean="0"/>
              <a:t>and Danielle Lowe</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Gains and Losses</a:t>
            </a:r>
            <a:endParaRPr lang="en-US" dirty="0"/>
          </a:p>
        </p:txBody>
      </p:sp>
      <p:sp>
        <p:nvSpPr>
          <p:cNvPr id="3" name="Content Placeholder 2"/>
          <p:cNvSpPr>
            <a:spLocks noGrp="1"/>
          </p:cNvSpPr>
          <p:nvPr>
            <p:ph idx="1"/>
          </p:nvPr>
        </p:nvSpPr>
        <p:spPr/>
        <p:txBody>
          <a:bodyPr/>
          <a:lstStyle/>
          <a:p>
            <a:r>
              <a:rPr lang="en-US" dirty="0" smtClean="0"/>
              <a:t>	There was a bit of both. Everyone was hoping that this peace treaty would make peace between Israel and all the Palestinian places. The gain was that there was peace with Jordan, but the loss was that, including this treaty, still only 2 places had made peace with Israel, and that was all. </a:t>
            </a:r>
          </a:p>
          <a:p>
            <a:endParaRPr lang="en-US" dirty="0"/>
          </a:p>
        </p:txBody>
      </p:sp>
    </p:spTree>
  </p:cSld>
  <p:clrMapOvr>
    <a:masterClrMapping/>
  </p:clrMapOvr>
  <p:transition>
    <p:cut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Nation’s Reaction</a:t>
            </a:r>
            <a:endParaRPr lang="en-US" dirty="0"/>
          </a:p>
        </p:txBody>
      </p:sp>
      <p:sp>
        <p:nvSpPr>
          <p:cNvPr id="3" name="Content Placeholder 2"/>
          <p:cNvSpPr>
            <a:spLocks noGrp="1"/>
          </p:cNvSpPr>
          <p:nvPr>
            <p:ph idx="1"/>
          </p:nvPr>
        </p:nvSpPr>
        <p:spPr/>
        <p:txBody>
          <a:bodyPr/>
          <a:lstStyle/>
          <a:p>
            <a:r>
              <a:rPr lang="en-US" dirty="0" smtClean="0"/>
              <a:t>	The nation was happy with what happened, so everything that was done was definitely </a:t>
            </a:r>
            <a:r>
              <a:rPr lang="en-US" smtClean="0"/>
              <a:t>worth it.</a:t>
            </a:r>
          </a:p>
          <a:p>
            <a:endParaRPr lang="en-US" dirty="0"/>
          </a:p>
        </p:txBody>
      </p:sp>
      <p:pic>
        <p:nvPicPr>
          <p:cNvPr id="4" name="Picture 3"/>
          <p:cNvPicPr>
            <a:picLocks noChangeAspect="1" noChangeArrowheads="1"/>
          </p:cNvPicPr>
          <p:nvPr/>
        </p:nvPicPr>
        <p:blipFill>
          <a:blip r:embed="rId2"/>
          <a:srcRect/>
          <a:stretch>
            <a:fillRect/>
          </a:stretch>
        </p:blipFill>
        <p:spPr bwMode="auto">
          <a:xfrm>
            <a:off x="3352800" y="3451225"/>
            <a:ext cx="3098800" cy="267493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5">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Leaders Involved</a:t>
            </a:r>
            <a:endParaRPr lang="en-US" dirty="0"/>
          </a:p>
        </p:txBody>
      </p:sp>
      <p:sp>
        <p:nvSpPr>
          <p:cNvPr id="3" name="Content Placeholder 2"/>
          <p:cNvSpPr>
            <a:spLocks noGrp="1"/>
          </p:cNvSpPr>
          <p:nvPr>
            <p:ph idx="1"/>
          </p:nvPr>
        </p:nvSpPr>
        <p:spPr/>
        <p:txBody>
          <a:bodyPr/>
          <a:lstStyle/>
          <a:p>
            <a:pPr>
              <a:buFontTx/>
              <a:buNone/>
            </a:pPr>
            <a:r>
              <a:rPr lang="en-US" dirty="0" smtClean="0"/>
              <a:t>	The main people, or leaders, involved in this peace treaty were:</a:t>
            </a:r>
          </a:p>
          <a:p>
            <a:pPr>
              <a:buFontTx/>
              <a:buNone/>
            </a:pPr>
            <a:r>
              <a:rPr lang="en-US" dirty="0" smtClean="0"/>
              <a:t>	1.Bill Clinton</a:t>
            </a:r>
          </a:p>
          <a:p>
            <a:pPr>
              <a:buFontTx/>
              <a:buNone/>
            </a:pPr>
            <a:r>
              <a:rPr lang="en-US" dirty="0" smtClean="0"/>
              <a:t>	2. Hussein I of Jordan</a:t>
            </a:r>
          </a:p>
          <a:p>
            <a:pPr>
              <a:buFontTx/>
              <a:buNone/>
            </a:pPr>
            <a:r>
              <a:rPr lang="en-US" dirty="0" smtClean="0"/>
              <a:t>	3. Yitzhak Rabin</a:t>
            </a:r>
            <a:endParaRPr lang="en-US" dirty="0" smtClean="0">
              <a:solidFill>
                <a:srgbClr val="103A99"/>
              </a:solidFill>
              <a:latin typeface="Helvetica" charset="0"/>
            </a:endParaRPr>
          </a:p>
          <a:p>
            <a:endParaRPr lang="en-US" dirty="0"/>
          </a:p>
        </p:txBody>
      </p:sp>
      <p:pic>
        <p:nvPicPr>
          <p:cNvPr id="24578" name="Picture 2"/>
          <p:cNvPicPr>
            <a:picLocks noChangeAspect="1" noChangeArrowheads="1"/>
          </p:cNvPicPr>
          <p:nvPr/>
        </p:nvPicPr>
        <p:blipFill>
          <a:blip r:embed="rId2"/>
          <a:srcRect/>
          <a:stretch>
            <a:fillRect/>
          </a:stretch>
        </p:blipFill>
        <p:spPr bwMode="auto">
          <a:xfrm>
            <a:off x="6197600" y="4175838"/>
            <a:ext cx="1803400" cy="2364662"/>
          </a:xfrm>
          <a:prstGeom prst="rect">
            <a:avLst/>
          </a:prstGeom>
          <a:noFill/>
          <a:ln w="9525">
            <a:noFill/>
            <a:miter lim="800000"/>
            <a:headEnd/>
            <a:tailEnd/>
          </a:ln>
          <a:effectLst/>
        </p:spPr>
      </p:pic>
      <p:pic>
        <p:nvPicPr>
          <p:cNvPr id="24579" name="Picture 3"/>
          <p:cNvPicPr>
            <a:picLocks noChangeAspect="1" noChangeArrowheads="1"/>
          </p:cNvPicPr>
          <p:nvPr/>
        </p:nvPicPr>
        <p:blipFill>
          <a:blip r:embed="rId3"/>
          <a:srcRect/>
          <a:stretch>
            <a:fillRect/>
          </a:stretch>
        </p:blipFill>
        <p:spPr bwMode="auto">
          <a:xfrm>
            <a:off x="2819400" y="4647180"/>
            <a:ext cx="2819400" cy="1893320"/>
          </a:xfrm>
          <a:prstGeom prst="rect">
            <a:avLst/>
          </a:prstGeom>
          <a:noFill/>
          <a:ln w="9525">
            <a:noFill/>
            <a:miter lim="800000"/>
            <a:headEnd/>
            <a:tailEnd/>
          </a:ln>
          <a:effectLst/>
        </p:spPr>
      </p:pic>
      <p:pic>
        <p:nvPicPr>
          <p:cNvPr id="24580" name="Picture 4"/>
          <p:cNvPicPr>
            <a:picLocks noChangeAspect="1" noChangeArrowheads="1"/>
          </p:cNvPicPr>
          <p:nvPr/>
        </p:nvPicPr>
        <p:blipFill>
          <a:blip r:embed="rId4"/>
          <a:srcRect/>
          <a:stretch>
            <a:fillRect/>
          </a:stretch>
        </p:blipFill>
        <p:spPr bwMode="auto">
          <a:xfrm>
            <a:off x="838200" y="4678362"/>
            <a:ext cx="1752600" cy="1862137"/>
          </a:xfrm>
          <a:prstGeom prst="rect">
            <a:avLst/>
          </a:prstGeom>
          <a:noFill/>
          <a:ln w="9525">
            <a:noFill/>
            <a:miter lim="800000"/>
            <a:headEnd/>
            <a:tailEnd/>
          </a:ln>
          <a:effectLst/>
        </p:spPr>
      </p:pic>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008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5" name="Content Placeholder 4" descr="Israel_08_1.jpg.w300h505.jpg"/>
          <p:cNvPicPr>
            <a:picLocks noGrp="1" noChangeAspect="1"/>
          </p:cNvPicPr>
          <p:nvPr>
            <p:ph idx="1"/>
          </p:nvPr>
        </p:nvPicPr>
        <p:blipFill>
          <a:blip r:embed="rId2"/>
          <a:srcRect l="-103041" r="-103041"/>
          <a:stretch>
            <a:fillRect/>
          </a:stretch>
        </p:blipFill>
        <p:spPr>
          <a:xfrm>
            <a:off x="457200" y="1417638"/>
            <a:ext cx="8229600" cy="4678362"/>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General Info</a:t>
            </a:r>
            <a:endParaRPr lang="en-US" dirty="0"/>
          </a:p>
        </p:txBody>
      </p:sp>
      <p:sp>
        <p:nvSpPr>
          <p:cNvPr id="3" name="Content Placeholder 2"/>
          <p:cNvSpPr>
            <a:spLocks noGrp="1"/>
          </p:cNvSpPr>
          <p:nvPr>
            <p:ph idx="1"/>
          </p:nvPr>
        </p:nvSpPr>
        <p:spPr/>
        <p:txBody>
          <a:bodyPr/>
          <a:lstStyle/>
          <a:p>
            <a:r>
              <a:rPr lang="en-US" dirty="0" smtClean="0"/>
              <a:t>The Jordan-Israel Peace Treaty was signed on October 26, 1994 at the southern border of </a:t>
            </a:r>
            <a:r>
              <a:rPr lang="en-US" dirty="0" err="1" smtClean="0"/>
              <a:t>Wadi</a:t>
            </a:r>
            <a:r>
              <a:rPr lang="en-US" dirty="0" smtClean="0"/>
              <a:t> </a:t>
            </a:r>
            <a:r>
              <a:rPr lang="en-US" dirty="0" err="1" smtClean="0"/>
              <a:t>Araba</a:t>
            </a:r>
            <a:r>
              <a:rPr lang="en-US" dirty="0" smtClean="0"/>
              <a:t>.</a:t>
            </a:r>
          </a:p>
          <a:p>
            <a:r>
              <a:rPr lang="en-US" dirty="0" smtClean="0"/>
              <a:t>The treaty guaranteed Jordan the restoration of its occupied land as well as an equal share of water from the </a:t>
            </a:r>
            <a:r>
              <a:rPr lang="en-US" dirty="0" err="1" smtClean="0"/>
              <a:t>Yarmouk</a:t>
            </a:r>
            <a:r>
              <a:rPr lang="en-US" dirty="0" smtClean="0"/>
              <a:t> and Jordan Rivers.</a:t>
            </a:r>
            <a:endParaRPr lang="en-US"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r>
              <a:rPr lang="en-US" sz="7200" dirty="0" smtClean="0"/>
              <a:t>Negotiations</a:t>
            </a:r>
            <a:endParaRPr lang="en-US" sz="7200" dirty="0"/>
          </a:p>
        </p:txBody>
      </p:sp>
      <p:sp>
        <p:nvSpPr>
          <p:cNvPr id="3" name="Content Placeholder 2"/>
          <p:cNvSpPr>
            <a:spLocks noGrp="1"/>
          </p:cNvSpPr>
          <p:nvPr>
            <p:ph idx="1"/>
          </p:nvPr>
        </p:nvSpPr>
        <p:spPr/>
        <p:txBody>
          <a:bodyPr>
            <a:normAutofit fontScale="92500" lnSpcReduction="20000"/>
          </a:bodyPr>
          <a:lstStyle/>
          <a:p>
            <a:r>
              <a:rPr lang="en-US" dirty="0" smtClean="0"/>
              <a:t>Agreed to transfer to Jordan 50 million cubic meters of water from the northern part of the country. Both countries agreed to alleviate the water shortage by developing new water resources.</a:t>
            </a:r>
          </a:p>
          <a:p>
            <a:r>
              <a:rPr lang="en-US" dirty="0" smtClean="0"/>
              <a:t>Both countries were permitted freedom of movement through open roads and border-crossings. Vessels from both countries have the right to passage through water and will be given access to ports. The Strait of Tiran and the Gulf of Aqaba are open to both countries.</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Negotiations (continued)</a:t>
            </a:r>
            <a:endParaRPr lang="en-US" dirty="0"/>
          </a:p>
        </p:txBody>
      </p:sp>
      <p:sp>
        <p:nvSpPr>
          <p:cNvPr id="3" name="Content Placeholder 2"/>
          <p:cNvSpPr>
            <a:spLocks noGrp="1"/>
          </p:cNvSpPr>
          <p:nvPr>
            <p:ph idx="1"/>
          </p:nvPr>
        </p:nvSpPr>
        <p:spPr/>
        <p:txBody>
          <a:bodyPr/>
          <a:lstStyle/>
          <a:p>
            <a:r>
              <a:rPr lang="en-US" dirty="0" smtClean="0"/>
              <a:t>Israel agreed to respect Jordan’s role in protecting Muslim Holy Shrines in Jerusalem. They also pledged to promote interfaith relations among Jews, Muslims and Christians with the goal of religious understanding and moral commitment.</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15 </a:t>
            </a:r>
            <a:r>
              <a:rPr lang="en-US" smtClean="0"/>
              <a:t>Years After Peace </a:t>
            </a:r>
            <a:r>
              <a:rPr lang="en-US" dirty="0" smtClean="0"/>
              <a:t>Treaty</a:t>
            </a:r>
            <a:endParaRPr lang="en-US" dirty="0"/>
          </a:p>
        </p:txBody>
      </p:sp>
      <p:pic>
        <p:nvPicPr>
          <p:cNvPr id="4" name="Jordans ties with Israel turn cold - 26 Oct 09.mov">
            <a:hlinkClick r:id="" action="ppaction://media"/>
          </p:cNvPr>
          <p:cNvPicPr/>
          <p:nvPr>
            <p:ph idx="1"/>
            <a:videoFile r:link="rId1"/>
          </p:nvPr>
        </p:nvPicPr>
        <p:blipFill>
          <a:blip r:embed="rId3"/>
          <a:stretch>
            <a:fillRect/>
          </a:stretch>
        </p:blipFill>
        <p:spPr>
          <a:xfrm>
            <a:off x="545778" y="1600200"/>
            <a:ext cx="8052443" cy="4525963"/>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Financial Costs</a:t>
            </a:r>
            <a:endParaRPr lang="en-US" dirty="0"/>
          </a:p>
        </p:txBody>
      </p:sp>
      <p:sp>
        <p:nvSpPr>
          <p:cNvPr id="3" name="Content Placeholder 2"/>
          <p:cNvSpPr>
            <a:spLocks noGrp="1"/>
          </p:cNvSpPr>
          <p:nvPr>
            <p:ph idx="1"/>
          </p:nvPr>
        </p:nvSpPr>
        <p:spPr/>
        <p:txBody>
          <a:bodyPr/>
          <a:lstStyle/>
          <a:p>
            <a:r>
              <a:rPr lang="en-US" dirty="0" smtClean="0"/>
              <a:t>Because Israel and Jordan were at war, there were some costs. The supplies needed while the 2 were still at war, </a:t>
            </a:r>
            <a:r>
              <a:rPr lang="en-US" dirty="0" err="1" smtClean="0"/>
              <a:t>costed</a:t>
            </a:r>
            <a:r>
              <a:rPr lang="en-US" dirty="0" smtClean="0"/>
              <a:t> $18.3 billion. </a:t>
            </a:r>
          </a:p>
          <a:p>
            <a:endParaRPr lang="en-US" dirty="0"/>
          </a:p>
        </p:txBody>
      </p:sp>
      <p:pic>
        <p:nvPicPr>
          <p:cNvPr id="4" name="Picture 3"/>
          <p:cNvPicPr>
            <a:picLocks noChangeAspect="1" noChangeArrowheads="1"/>
          </p:cNvPicPr>
          <p:nvPr/>
        </p:nvPicPr>
        <p:blipFill>
          <a:blip r:embed="rId3"/>
          <a:srcRect/>
          <a:stretch>
            <a:fillRect/>
          </a:stretch>
        </p:blipFill>
        <p:spPr bwMode="auto">
          <a:xfrm>
            <a:off x="3733800" y="3962400"/>
            <a:ext cx="1390650" cy="19939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Accomplished</a:t>
            </a:r>
            <a:endParaRPr lang="en-US" dirty="0"/>
          </a:p>
        </p:txBody>
      </p:sp>
      <p:sp>
        <p:nvSpPr>
          <p:cNvPr id="3" name="Content Placeholder 2"/>
          <p:cNvSpPr>
            <a:spLocks noGrp="1"/>
          </p:cNvSpPr>
          <p:nvPr>
            <p:ph idx="1"/>
          </p:nvPr>
        </p:nvSpPr>
        <p:spPr/>
        <p:txBody>
          <a:bodyPr/>
          <a:lstStyle/>
          <a:p>
            <a:r>
              <a:rPr lang="en-US" sz="2800" dirty="0" smtClean="0"/>
              <a:t>	The goal was to create peace between Jordan and Israel, and that did happen. Along with peace, they also got a lot of other benefits from each other! They also developed common understandings about shared threats and shared needs that are essential of true peace. So they got peace but they also accomplished more than that.</a:t>
            </a:r>
          </a:p>
          <a:p>
            <a:endParaRPr lang="en-US" dirty="0"/>
          </a:p>
        </p:txBody>
      </p:sp>
      <p:pic>
        <p:nvPicPr>
          <p:cNvPr id="4" name="Picture 3"/>
          <p:cNvPicPr>
            <a:picLocks noChangeAspect="1" noChangeArrowheads="1"/>
          </p:cNvPicPr>
          <p:nvPr/>
        </p:nvPicPr>
        <p:blipFill>
          <a:blip r:embed="rId3"/>
          <a:srcRect/>
          <a:stretch>
            <a:fillRect/>
          </a:stretch>
        </p:blipFill>
        <p:spPr bwMode="auto">
          <a:xfrm>
            <a:off x="3429000" y="4821237"/>
            <a:ext cx="2286000" cy="18081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Financial Ramifications</a:t>
            </a:r>
            <a:endParaRPr lang="en-US" dirty="0"/>
          </a:p>
        </p:txBody>
      </p:sp>
      <p:sp>
        <p:nvSpPr>
          <p:cNvPr id="3" name="Content Placeholder 2"/>
          <p:cNvSpPr>
            <a:spLocks noGrp="1"/>
          </p:cNvSpPr>
          <p:nvPr>
            <p:ph idx="1"/>
          </p:nvPr>
        </p:nvSpPr>
        <p:spPr/>
        <p:txBody>
          <a:bodyPr/>
          <a:lstStyle/>
          <a:p>
            <a:r>
              <a:rPr lang="en-US" dirty="0" smtClean="0"/>
              <a:t>	Jordan owed the United States a bunch of money; so the president at the time, Bill Clinton, said if they signed the peace treaty with Israel, their debts toward to United Stated would be forgiven. They wouldn’t owe anything anymore.</a:t>
            </a:r>
          </a:p>
          <a:p>
            <a:endParaRPr lang="en-US" dirty="0"/>
          </a:p>
        </p:txBody>
      </p:sp>
      <p:pic>
        <p:nvPicPr>
          <p:cNvPr id="4" name="Picture 3"/>
          <p:cNvPicPr>
            <a:picLocks noChangeAspect="1" noChangeArrowheads="1"/>
          </p:cNvPicPr>
          <p:nvPr/>
        </p:nvPicPr>
        <p:blipFill>
          <a:blip r:embed="rId3"/>
          <a:srcRect/>
          <a:stretch>
            <a:fillRect/>
          </a:stretch>
        </p:blipFill>
        <p:spPr bwMode="auto">
          <a:xfrm>
            <a:off x="3780328" y="4858766"/>
            <a:ext cx="1624013" cy="1676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Civilian Life</a:t>
            </a:r>
            <a:endParaRPr lang="en-US" dirty="0"/>
          </a:p>
        </p:txBody>
      </p:sp>
      <p:sp>
        <p:nvSpPr>
          <p:cNvPr id="3" name="Content Placeholder 2"/>
          <p:cNvSpPr>
            <a:spLocks noGrp="1"/>
          </p:cNvSpPr>
          <p:nvPr>
            <p:ph idx="1"/>
          </p:nvPr>
        </p:nvSpPr>
        <p:spPr/>
        <p:txBody>
          <a:bodyPr/>
          <a:lstStyle/>
          <a:p>
            <a:r>
              <a:rPr lang="en-US" dirty="0" smtClean="0"/>
              <a:t>	Because there was peace between Israel and Jordan, you were allowed to visit the holy places (or any place, really) in each country, where you couldn’t before. It helped tourism! Trade was also allowed, which really helped gain money for each place. They both shared water, and air travel between the two places was finally allowed!</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228</TotalTime>
  <Words>524</Words>
  <Application>Microsoft Macintosh PowerPoint</Application>
  <PresentationFormat>On-screen Show (4:3)</PresentationFormat>
  <Paragraphs>28</Paragraphs>
  <Slides>13</Slides>
  <Notes>0</Notes>
  <HiddenSlides>0</HiddenSlides>
  <MMClips>1</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Office Theme</vt:lpstr>
      <vt:lpstr>Peace Treaty with Jordan, 1994</vt:lpstr>
      <vt:lpstr>General Info</vt:lpstr>
      <vt:lpstr>Negotiations</vt:lpstr>
      <vt:lpstr>Negotiations (continued)</vt:lpstr>
      <vt:lpstr>15 Years After Peace Treaty</vt:lpstr>
      <vt:lpstr>Financial Costs</vt:lpstr>
      <vt:lpstr>Goals Accomplished</vt:lpstr>
      <vt:lpstr>Financial Ramifications</vt:lpstr>
      <vt:lpstr>Civilian Life</vt:lpstr>
      <vt:lpstr>Gains and Losses</vt:lpstr>
      <vt:lpstr>Nation’s Reaction</vt:lpstr>
      <vt:lpstr>Leaders Involved</vt:lpstr>
      <vt:lpstr>Slide 13</vt:lpstr>
    </vt:vector>
  </TitlesOfParts>
  <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Peace Treaty with Jordan, 1994</dc:title>
  <dc:creator>robert LOWE</dc:creator>
  <cp:lastModifiedBy>robert LOWE</cp:lastModifiedBy>
  <cp:revision>19</cp:revision>
  <dcterms:created xsi:type="dcterms:W3CDTF">2010-10-12T04:52:39Z</dcterms:created>
  <dcterms:modified xsi:type="dcterms:W3CDTF">2010-10-12T04:52:59Z</dcterms:modified>
</cp:coreProperties>
</file>